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4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515F6-48DB-49E0-A39C-0D1C79FEE5C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900BB-9C61-4492-AE7F-89CBF9FD5B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1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67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38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3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47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75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596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BC3BE-12CE-7742-8521-03E11ED5B6CD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05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43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43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11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0E1C3-6EF4-44EC-909F-0F004AA54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5CB900-895D-4C9D-8984-B1DCFF8C1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53AF2-96DB-4CCC-87A6-AB4A63F7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E0C77-6734-4EE0-B76D-7D772A1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68CC4-59C6-43D3-846C-07F9C077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83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E588B-C782-44BE-AC31-19E265F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05EBD-42B6-412B-B155-D5F38C15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7FFE55-7E32-4C6D-B32F-47A89F20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3EF89-E13C-4208-9013-4BD697E7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4987D5-0EA2-48D3-B2FA-EA665D01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71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E788B-EC5D-4FD4-99B1-61094477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1923E7-AEDA-4C62-BA1E-FA658B14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AFB179-E6BF-41AB-A835-0168EEA4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5A1C30-8B73-46B6-ABAF-AF92D71A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41BAF3-3643-4FBC-8FDC-CC6B4CF2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562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D60B9-4677-4ABB-8453-7DBD0ED7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9F4CC-17AD-4313-880F-6B9268CB7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DAB69-3656-4941-A97A-D51CF4C68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9F3B95-4B07-4907-A94D-C7CB998E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1F675-B2F7-45CA-8C7F-2858AF88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0FD32A-8CCA-4459-A248-C3778510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603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AE80B-2B7A-49E5-A61F-9034629F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910A4B-2157-47C6-A916-F36FF655D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A40AFD-4C67-4689-A88C-8376332F9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AFD9EA-0FB1-4EB0-BDE6-EA1F8AECF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3DB015-626E-486A-9B6F-57FCF432D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18D182-EF1F-43D8-A8E5-33C6B7A7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CE2AD7-3738-410D-BEF9-CEE16CDC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61E1A2-9602-4B7D-8E37-6B427FA4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817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342F4-17A7-49EA-A51E-F4EE2BE0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C11DF3-1857-4B04-83F4-76CF0603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7F0CD5-88BA-4D9F-9AC1-6624DCFE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6BFFB3-3125-42AE-8924-CAC8091F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06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85D699-BDEA-4DEE-9A4F-922C130C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0DF2E2-D4BC-4EC9-A229-14256F2A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D6980-E568-4565-8177-BD5EF6B5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257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EB167-1C3A-4DBE-8A05-454DA18C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9A610-12F3-44CF-B0A7-39FF656D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E6B682-28B8-49F4-A488-6AF1FCDD4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C248F9-7547-4A48-B5F6-15784D00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5BA0BE-9701-4C83-9E44-1B12F6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15A719-5202-46E5-8D3D-A83D768C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7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94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2D58F-827A-4929-A755-7D0FDC92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6D3477-4961-4E53-B339-A961954C9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ABF04C-93D4-45B4-9410-1C9062C0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F97117-C698-491F-A886-AB2E87B6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540D67-7CBA-4765-86F6-A77840B9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A0E19-A245-41BB-B70E-2FD0D86B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822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17F1-D805-44C6-B1B8-BFAC190E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2A1F6D-C3D8-4F30-880D-9E73E0A83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3BB7D4-D320-415A-A363-A6305530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84A38-D977-4007-8AF5-B7D1306A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F3130D-3301-42BA-B8E6-3D1CD125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350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60A8E2-C851-480A-9450-987DDC57F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1EA8EE-19F3-4418-8FC6-13CB08BD3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5E6C94-D848-40A4-B86E-A74D751C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7BD2DA-DB0E-4CAA-B63F-774B770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9AD56F-1310-4E35-AEC4-2D8822F6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299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522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422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031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699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953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458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0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16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518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583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370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311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2217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564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139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655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84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678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42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8173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896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113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541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5616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2998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8769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244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84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4700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780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0089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5000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4914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284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387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44FCD-8FE2-BB48-BB25-FD48FF08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6AFA67-5719-3243-9A7C-5133A269B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4C394-4B75-2048-BEA7-F5F59EF0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AF34C-55BA-CB4E-8F2A-C8B70D56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EA212-A6E6-0442-A0F3-3BB76E47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5E8DE-0880-A340-B47E-476C0949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FE771-B337-9241-8333-8302FF9F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3E07F-095A-744E-B0FC-449FA562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C2A1B-DC2D-B346-9F5E-ACE7F49B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62E48-BE8F-A540-B5A5-E72B06B1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0501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2285C-4FFA-9C4A-9303-041E8C8E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4161B-62FE-EB4A-969F-79449A0B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27F1FE-0395-804C-BEF7-929E2A93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AA4D4-3E46-C345-96C2-D164480A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549FA-B1AD-E742-86D0-7336845E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3063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7D7F9-7770-F845-8DF4-52EE03AC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8D7A7-A21A-0148-A8DD-96DFF64C7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270911-4F51-0E41-93F3-04732230F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860722-ABCA-4D4D-88BA-9BB1C291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54413-B451-0E4E-92B6-3AA80957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D48AAD-BB6D-934B-A71D-DA88524A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16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2318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12B06-CC1B-BF4A-A9D2-38741DAA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0E88F5-B515-4A43-B4D7-CB5A962D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32CEEE-59D8-6940-970C-C61D54C0D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5412C7-A17C-2549-8EE0-2BE56EE70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435881-B5A5-F34F-ADE3-3523648EF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1EB413-4D37-CF40-BFCB-0362F6B0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CA9371-C663-7B46-9881-DA350E81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6DD4B3-3A90-A547-BB4B-825DC54E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52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72B91-2F29-F84D-87CE-98D4CCFC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D97F83-EC2E-3C4C-A7E4-6D83325B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FA6AA9-BD84-934E-9257-1624669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563FC-3C6F-2845-A55D-A05A3439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8658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DAED74-8E78-2E40-AD39-AF32D047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812CC4-0C3C-514F-99E0-93A07CF3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F86E01-03D4-2844-8984-1F19F1DC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3287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CA200-975A-2445-8184-4F0772F7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098B9-9FB0-6443-8704-9BE102984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234113-E407-6F40-B550-FF17A8BC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87F082-8AC2-4042-8482-1D562556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B0D5B7-FA02-3F4A-A416-F0EF6455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2FC73A-9204-B24A-A32C-3638FA89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0439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16E93-7C18-7B4A-A91E-44286D17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D75918-659A-9049-AA83-90F65372E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FD40BF-ABA8-664C-B64C-88BED567F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C096D0-BF43-CE45-9904-0D83075A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6C8C8B-DA8C-7F41-83F9-BA5479E4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33D06E-D70C-DD4B-B655-03B9A839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4426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BCE13-715A-1642-B6A4-30EFD4C4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139D3F-F61C-FB44-B71C-94FE404E0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F84F5-61CD-7848-8ADF-32F2C618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F914F3-F891-3640-B3EF-6073C4D0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63657-2EF2-1648-B525-C1F49CFC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4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016FBA-A70C-1341-8E41-7EF7BD8C0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0ABBFA-D2C6-D749-AA50-42400C097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EFA41-66D8-E34A-95C5-8893815AA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B6217-EF33-DE49-9A95-FC38568E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CEBFB-57C2-BA4D-B98C-A53696AF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35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31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40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81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06B6-FD4A-4105-A9E7-AC0016ECAC07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D69-F1D9-454E-87A2-0466AD46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30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6CA679-BFAF-4F68-979C-A813F6FD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E0DD0E-97F6-4857-ACCA-96B3D2F0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5C61B-C84F-48DC-A962-575BC7588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9113D-651B-46E1-A961-4C444EB0F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2971F-445C-4C09-9FD1-AB98B5F1A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20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04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88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28EE-8696-4C37-9C1C-CFAE9092BBA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2A245-F7A8-4F44-868C-D09088F1F2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26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5FDF4F-606A-F248-A89C-342DB8CE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CA8C1-19C7-FB40-A17C-9A412831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31E593-65C6-6841-9E8A-AC6DF570B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01F52-84F8-EB40-934E-3BEC0423C99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2020/4/16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E44F0-1DCC-D448-A932-7415E5942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85EFF-F10A-0B4F-AB2A-20107C89B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630AF-75C7-224A-8D93-40B14C91781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16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Lab2 </a:t>
            </a:r>
            <a:r>
              <a:rPr lang="zh-CN" altLang="en-US" sz="7200" dirty="0" smtClean="0"/>
              <a:t>错题分析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28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01635"/>
            <a:ext cx="10515600" cy="34753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7200" dirty="0" smtClean="0"/>
              <a:t>Lab2_2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0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0431" y="1394002"/>
            <a:ext cx="9612086" cy="4840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错误一：</a:t>
            </a:r>
            <a:r>
              <a:rPr lang="en-US" altLang="zh-CN" dirty="0"/>
              <a:t>sys</a:t>
            </a:r>
            <a:r>
              <a:rPr lang="zh-CN" altLang="en-US" dirty="0"/>
              <a:t>函数系数错误（扣</a:t>
            </a:r>
            <a:r>
              <a:rPr lang="en-US" altLang="zh-CN" dirty="0"/>
              <a:t>1</a:t>
            </a:r>
            <a:r>
              <a:rPr lang="zh-CN" altLang="en-US" dirty="0"/>
              <a:t>分）</a:t>
            </a:r>
            <a:endParaRPr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A436A2-06D3-1644-B3B4-7CFDADC3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1" y="315697"/>
            <a:ext cx="9851137" cy="7253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D643BF-359B-EF4D-AEE9-4763EE2A4B02}"/>
              </a:ext>
            </a:extLst>
          </p:cNvPr>
          <p:cNvSpPr txBox="1"/>
          <p:nvPr/>
        </p:nvSpPr>
        <p:spPr>
          <a:xfrm>
            <a:off x="1170431" y="2234981"/>
            <a:ext cx="35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sys = 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tf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( [1 0 2], [1 6 11 6] ) 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D730FB-9C5C-074C-A43E-782AFBC6D968}"/>
              </a:ext>
            </a:extLst>
          </p:cNvPr>
          <p:cNvSpPr txBox="1"/>
          <p:nvPr/>
        </p:nvSpPr>
        <p:spPr>
          <a:xfrm>
            <a:off x="6095999" y="2231055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sys = 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tf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( [1 2], [1 6 11 6]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 descr="电脑萤幕画面&#10;&#10;描述已自动生成">
            <a:extLst>
              <a:ext uri="{FF2B5EF4-FFF2-40B4-BE49-F238E27FC236}">
                <a16:creationId xmlns:a16="http://schemas.microsoft.com/office/drawing/2014/main" id="{2975E9F3-2839-6C46-9E40-082B510B5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1" y="3267130"/>
            <a:ext cx="4806043" cy="2551969"/>
          </a:xfrm>
          <a:prstGeom prst="rect">
            <a:avLst/>
          </a:prstGeom>
        </p:spPr>
      </p:pic>
      <p:pic>
        <p:nvPicPr>
          <p:cNvPr id="14" name="图片 13" descr="地图的截图&#10;&#10;描述已自动生成">
            <a:extLst>
              <a:ext uri="{FF2B5EF4-FFF2-40B4-BE49-F238E27FC236}">
                <a16:creationId xmlns:a16="http://schemas.microsoft.com/office/drawing/2014/main" id="{F493FB99-D142-3A45-A835-9BFF8DFD7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67130"/>
            <a:ext cx="4806043" cy="25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0431" y="1394002"/>
            <a:ext cx="9612086" cy="4840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错误二：</a:t>
            </a:r>
            <a:r>
              <a:rPr lang="zh-CN" altLang="zh-CN" dirty="0"/>
              <a:t>未正确找出阶跃响应和冲击响应间的关系 </a:t>
            </a:r>
            <a:r>
              <a:rPr lang="zh-CN" altLang="en-US" dirty="0"/>
              <a:t>（扣</a:t>
            </a:r>
            <a:r>
              <a:rPr lang="en-US" altLang="zh-CN" dirty="0"/>
              <a:t>1</a:t>
            </a:r>
            <a:r>
              <a:rPr lang="zh-CN" altLang="en-US" dirty="0"/>
              <a:t>分）</a:t>
            </a:r>
            <a:endParaRPr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A436A2-06D3-1644-B3B4-7CFDADC3C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1" y="315697"/>
            <a:ext cx="9851137" cy="7253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0E8D56-DE4B-7844-A68C-0F246B4758CD}"/>
              </a:ext>
            </a:extLst>
          </p:cNvPr>
          <p:cNvSpPr txBox="1"/>
          <p:nvPr/>
        </p:nvSpPr>
        <p:spPr>
          <a:xfrm>
            <a:off x="6095999" y="2383454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积分关系</a:t>
            </a:r>
            <a:endParaRPr kumimoji="0" lang="e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1758B11-D43D-0E47-A60B-B9122006EB11}"/>
              </a:ext>
            </a:extLst>
          </p:cNvPr>
          <p:cNvSpPr txBox="1">
            <a:spLocks/>
          </p:cNvSpPr>
          <p:nvPr/>
        </p:nvSpPr>
        <p:spPr>
          <a:xfrm>
            <a:off x="1170431" y="3193639"/>
            <a:ext cx="9612086" cy="48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错误三：横纵坐标幅度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&amp;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范围不统一（扣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0.2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分）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D014F7-880F-D24C-99FF-063873450768}"/>
              </a:ext>
            </a:extLst>
          </p:cNvPr>
          <p:cNvSpPr txBox="1"/>
          <p:nvPr/>
        </p:nvSpPr>
        <p:spPr>
          <a:xfrm>
            <a:off x="1322831" y="2383455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微分关系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8D0315CE-DB18-AA44-B5D5-F39F939FA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1" y="3841543"/>
            <a:ext cx="4645809" cy="2364385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784A4B88-D0D3-6542-A400-0EDE44D505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4" y="4975692"/>
            <a:ext cx="5103202" cy="123023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FA17529-72DF-494B-BC95-894CDF609D89}"/>
              </a:ext>
            </a:extLst>
          </p:cNvPr>
          <p:cNvSpPr txBox="1"/>
          <p:nvPr/>
        </p:nvSpPr>
        <p:spPr>
          <a:xfrm>
            <a:off x="6095999" y="4094820"/>
            <a:ext cx="35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注意第三幅图的横纵坐标！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0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01635"/>
            <a:ext cx="10515600" cy="34753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7200" dirty="0" smtClean="0"/>
              <a:t>Lab2_3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3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89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最常见问题（扣</a:t>
            </a:r>
            <a:r>
              <a:rPr lang="en-US" altLang="zh-CN" dirty="0"/>
              <a:t>0.5</a:t>
            </a:r>
            <a:r>
              <a:rPr lang="zh-CN" altLang="en-US" dirty="0"/>
              <a:t>分）：</a:t>
            </a:r>
            <a:r>
              <a:rPr dirty="0"/>
              <a:t>对比图未设置相同的显示范围</a:t>
            </a:r>
          </a:p>
          <a:p>
            <a:pPr marL="0" indent="0">
              <a:buNone/>
            </a:pPr>
            <a:r>
              <a:rPr lang="zh-CN" altLang="en-US" dirty="0"/>
              <a:t>欠佳绘图：                                      参考绘图：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65430"/>
            <a:ext cx="10552430" cy="100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698750"/>
            <a:ext cx="4570730" cy="3389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950" y="3263265"/>
            <a:ext cx="2875915" cy="2260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425" y="2930525"/>
            <a:ext cx="381952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0767"/>
            <a:ext cx="10515600" cy="56961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第二常见的错误（只出现在</a:t>
            </a:r>
            <a:r>
              <a:rPr lang="en-US" altLang="zh-CN" dirty="0"/>
              <a:t>symbolic method</a:t>
            </a:r>
            <a:r>
              <a:rPr lang="zh-CN" altLang="en-US" dirty="0"/>
              <a:t>中）（</a:t>
            </a:r>
            <a:r>
              <a:rPr lang="zh-CN" dirty="0"/>
              <a:t>共扣</a:t>
            </a:r>
            <a:r>
              <a:rPr lang="en-US" altLang="zh-CN" dirty="0"/>
              <a:t>1</a:t>
            </a:r>
            <a:r>
              <a:rPr lang="zh-CN" altLang="en-US" dirty="0"/>
              <a:t>分）      </a:t>
            </a:r>
            <a:endParaRPr lang="en-US" altLang="zh-CN" dirty="0"/>
          </a:p>
          <a:p>
            <a:pPr marL="0" indent="0">
              <a:buNone/>
            </a:pPr>
            <a:r>
              <a:rPr lang="zh-CN" dirty="0"/>
              <a:t>条件设置错误并导致结果及绘图错误</a:t>
            </a:r>
          </a:p>
          <a:p>
            <a:pPr marL="0" indent="0">
              <a:buNone/>
            </a:pPr>
            <a:r>
              <a:rPr lang="zh-CN" dirty="0"/>
              <a:t>                                         错误示例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90" y="2145030"/>
            <a:ext cx="3495675" cy="333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2478405"/>
            <a:ext cx="4781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3951"/>
            <a:ext cx="10515600" cy="59130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第三常见的错误  绘图范围选取不当，导致正半轴数据被淹没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558925"/>
            <a:ext cx="4682490" cy="4145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20" y="1835785"/>
            <a:ext cx="4635500" cy="36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3365"/>
            <a:ext cx="10515600" cy="5448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少见的错误  采样范围不当导致图像漂移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55" y="1350645"/>
            <a:ext cx="2752725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166620"/>
            <a:ext cx="118586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465"/>
            <a:ext cx="10515600" cy="485775"/>
          </a:xfrm>
        </p:spPr>
        <p:txBody>
          <a:bodyPr>
            <a:normAutofit/>
          </a:bodyPr>
          <a:lstStyle/>
          <a:p>
            <a:r>
              <a:rPr lang="zh-CN" altLang="en-US"/>
              <a:t>不扣分但需要改进的项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36140" y="1115060"/>
            <a:ext cx="791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冗余图表                                                                               长宽比例失调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4970" y="1714500"/>
            <a:ext cx="5076825" cy="4205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1654810"/>
            <a:ext cx="5178425" cy="4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542" y="2042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参考代码及结果（基于 杨一辰 2018533258 报告的修改）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25" y="1142365"/>
            <a:ext cx="6243320" cy="4845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34539"/>
          <a:stretch>
            <a:fillRect/>
          </a:stretch>
        </p:blipFill>
        <p:spPr>
          <a:xfrm>
            <a:off x="536575" y="986790"/>
            <a:ext cx="4813300" cy="51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01635"/>
            <a:ext cx="10515600" cy="34753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7200" dirty="0" smtClean="0"/>
              <a:t>Lab2_1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7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542" y="2042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参考代码及结果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95" y="1142365"/>
            <a:ext cx="5314950" cy="4124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897890"/>
            <a:ext cx="4057650" cy="3896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" y="4657090"/>
            <a:ext cx="5664835" cy="20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940" y="1438275"/>
            <a:ext cx="6602730" cy="45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65" y="1472565"/>
            <a:ext cx="5996305" cy="42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75" y="1691005"/>
            <a:ext cx="5638800" cy="41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01635"/>
            <a:ext cx="10515600" cy="34753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7200" dirty="0" smtClean="0"/>
              <a:t>Lab2_4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2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初始条件设置错误（错误示例）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12" y="1982427"/>
            <a:ext cx="6432406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初始条件设置错误（错误示例）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由于对</a:t>
            </a:r>
            <a:r>
              <a:rPr lang="en-US" altLang="zh-CN" sz="2000" dirty="0" smtClean="0"/>
              <a:t>zero-input response </a:t>
            </a:r>
            <a:r>
              <a:rPr lang="zh-CN" altLang="en-US" sz="2000" dirty="0" smtClean="0"/>
              <a:t>和 </a:t>
            </a:r>
            <a:r>
              <a:rPr lang="en-US" altLang="zh-CN" sz="2000" dirty="0" smtClean="0"/>
              <a:t>zero-state response </a:t>
            </a:r>
            <a:r>
              <a:rPr lang="zh-CN" altLang="en-US" sz="2000" dirty="0" smtClean="0"/>
              <a:t>理解不当导致错误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2591"/>
            <a:ext cx="3933825" cy="83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474460"/>
            <a:ext cx="3933824" cy="218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7" y="2372591"/>
            <a:ext cx="5772150" cy="32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注意！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0583"/>
            <a:ext cx="10515600" cy="28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r>
              <a:rPr lang="zh-CN" altLang="en-US" dirty="0" smtClean="0"/>
              <a:t>中对于微分方程初始条件的处理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394" y="1825625"/>
            <a:ext cx="89312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等式错误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144981"/>
            <a:ext cx="10515600" cy="303198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没加括号或者粗心大意打错数字字母等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88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7BB7C-8D9D-421B-B83D-B12B714F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最常见问题（扣</a:t>
            </a:r>
            <a:r>
              <a:rPr lang="en-US" altLang="zh-CN" dirty="0"/>
              <a:t>0.5</a:t>
            </a:r>
            <a:r>
              <a:rPr lang="zh-CN" altLang="en-US" dirty="0"/>
              <a:t>分）：绘图坐标范围选取不合理        </a:t>
            </a:r>
            <a:r>
              <a:rPr lang="en-US" altLang="zh-CN" dirty="0"/>
              <a:t>43.3%</a:t>
            </a:r>
          </a:p>
          <a:p>
            <a:pPr marL="0" indent="0">
              <a:buNone/>
            </a:pPr>
            <a:r>
              <a:rPr lang="zh-CN" altLang="en-US" dirty="0"/>
              <a:t>错误绘图：                                      参考绘图：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54C511-632A-4289-A88F-83D808DF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461806"/>
            <a:ext cx="12078747" cy="655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0C52DE-034F-4BFB-8D55-9274A96F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7" y="2823942"/>
            <a:ext cx="4991533" cy="3962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E892A8-7745-409E-8DB6-7230B15E8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739299"/>
            <a:ext cx="4991533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r>
              <a:rPr lang="zh-CN" altLang="en-US" dirty="0" smtClean="0"/>
              <a:t>参考答案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3056"/>
            <a:ext cx="4629150" cy="179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3756"/>
            <a:ext cx="4800600" cy="3695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0" y="143309"/>
            <a:ext cx="4819650" cy="360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3804806"/>
            <a:ext cx="4381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8473"/>
            <a:ext cx="10515600" cy="488849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288473"/>
            <a:ext cx="8181975" cy="48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38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475" y="212727"/>
            <a:ext cx="5665122" cy="61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2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01635"/>
            <a:ext cx="10515600" cy="34753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7200" dirty="0" smtClean="0"/>
              <a:t>Lab2_5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0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27400" y="227455"/>
            <a:ext cx="993719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一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原题目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Create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 dynamic convolution function of discrete time signal. You can do it yourself or follow the step listed below.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Create a function. Take x(n) and h(n) as input and y(n) as output;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Calculate the length of the y(n), where y(n)=x(n)*h(n). Then create y(n) with all zeroes with function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zeros;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Make x(n) and h(n) the same length as y(n) by append zeroes with the function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zeros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Create a subplot of 3*1. Plot x(n) with axis([-n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0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]) in subplot(3,1,1);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Flip h(n) with function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flip;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Create a nested loop, in which calculate the value of each y(n), with the formula y;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Plot the current h(n) with axis([-n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0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]) in subplot(3,1,2). Plot the current y(n) with axis([-n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0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]) in subplot(3,1,3). Pause 1 second between each loop with function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pause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Take the student id of you two as the input to test the function.</a:t>
            </a:r>
          </a:p>
        </p:txBody>
      </p:sp>
    </p:spTree>
    <p:extLst>
      <p:ext uri="{BB962C8B-B14F-4D97-AF65-F5344CB8AC3E}">
        <p14:creationId xmlns:p14="http://schemas.microsoft.com/office/powerpoint/2010/main" val="32511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27400" y="320761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二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常见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错误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0AD329-F504-8E40-B3C5-FABB69B97D70}"/>
              </a:ext>
            </a:extLst>
          </p:cNvPr>
          <p:cNvSpPr txBox="1"/>
          <p:nvPr/>
        </p:nvSpPr>
        <p:spPr>
          <a:xfrm>
            <a:off x="819489" y="1009610"/>
            <a:ext cx="50867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最主要的错误是直接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函数计算卷积，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或者自己编写的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卷积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代码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逻辑错误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，卷积功能无法实现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卷积结果作图的横坐标长度不够，导致图像不完整。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函数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创建和调用错误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没有按照题目要求做出卷积的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动态功能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，可以使用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pause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实现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0091" t="39913" r="37144" b="18705"/>
          <a:stretch/>
        </p:blipFill>
        <p:spPr>
          <a:xfrm>
            <a:off x="6241667" y="1152908"/>
            <a:ext cx="5586947" cy="39690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AD329-F504-8E40-B3C5-FABB69B97D70}"/>
              </a:ext>
            </a:extLst>
          </p:cNvPr>
          <p:cNvSpPr txBox="1"/>
          <p:nvPr/>
        </p:nvSpPr>
        <p:spPr>
          <a:xfrm>
            <a:off x="8115818" y="5323166"/>
            <a:ext cx="183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错误</a:t>
            </a: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示例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1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E4C9C-2606-4844-8DA4-669EAC9449A8}"/>
                  </a:ext>
                </a:extLst>
              </p:cNvPr>
              <p:cNvSpPr txBox="1"/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三</m:t>
                    </m:r>
                    <m:r>
                      <a:rPr kumimoji="1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1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参考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代码和运行结果（方法一，时间角度完成卷积）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EE4C9C-2606-4844-8DA4-669EAC94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blipFill rotWithShape="0">
                <a:blip r:embed="rId3"/>
                <a:stretch>
                  <a:fillRect l="-368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24241" t="39475" r="44151" b="11667"/>
          <a:stretch/>
        </p:blipFill>
        <p:spPr>
          <a:xfrm>
            <a:off x="500740" y="1646463"/>
            <a:ext cx="5387701" cy="4684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b="88885"/>
          <a:stretch/>
        </p:blipFill>
        <p:spPr>
          <a:xfrm>
            <a:off x="500740" y="887499"/>
            <a:ext cx="5389331" cy="6295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38801" t="29932" r="33648" b="19184"/>
          <a:stretch/>
        </p:blipFill>
        <p:spPr>
          <a:xfrm>
            <a:off x="6447452" y="883391"/>
            <a:ext cx="5243805" cy="54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8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E4C9C-2606-4844-8DA4-669EAC9449A8}"/>
                  </a:ext>
                </a:extLst>
              </p:cNvPr>
              <p:cNvSpPr txBox="1"/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三</m:t>
                    </m:r>
                    <m:r>
                      <a:rPr kumimoji="1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1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参考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代码和运行结果（方法二，信号角度完成卷积）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EE4C9C-2606-4844-8DA4-669EAC94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blipFill rotWithShape="0">
                <a:blip r:embed="rId3"/>
                <a:stretch>
                  <a:fillRect l="-368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88885"/>
          <a:stretch/>
        </p:blipFill>
        <p:spPr>
          <a:xfrm>
            <a:off x="500740" y="887499"/>
            <a:ext cx="5389331" cy="629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34898" t="26396" r="34031" b="15918"/>
          <a:stretch/>
        </p:blipFill>
        <p:spPr>
          <a:xfrm>
            <a:off x="6444192" y="887498"/>
            <a:ext cx="5212526" cy="54436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24260" t="54966" r="43444" b="11292"/>
          <a:stretch/>
        </p:blipFill>
        <p:spPr>
          <a:xfrm>
            <a:off x="500739" y="1707501"/>
            <a:ext cx="5382331" cy="3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84865C-4B6B-8448-A3D7-03F73FB2E443}"/>
                  </a:ext>
                </a:extLst>
              </p:cNvPr>
              <p:cNvSpPr txBox="1"/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四</m:t>
                    </m:r>
                    <m:r>
                      <a:rPr kumimoji="1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优秀</a:t>
                </a:r>
                <a:r>
                  <a:rPr kumimoji="1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作图（方法一）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id="{6884865C-4B6B-8448-A3D7-03F73FB2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1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27550" t="24626" r="35792" b="22449"/>
          <a:stretch/>
        </p:blipFill>
        <p:spPr>
          <a:xfrm>
            <a:off x="2802292" y="1007706"/>
            <a:ext cx="6587413" cy="53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84865C-4B6B-8448-A3D7-03F73FB2E443}"/>
                  </a:ext>
                </a:extLst>
              </p:cNvPr>
              <p:cNvSpPr txBox="1"/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四</m:t>
                    </m:r>
                    <m:r>
                      <a:rPr kumimoji="1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优秀作图（方法一）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id="{6884865C-4B6B-8448-A3D7-03F73FB2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1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30610" t="28979" r="38012" b="26530"/>
          <a:stretch/>
        </p:blipFill>
        <p:spPr>
          <a:xfrm>
            <a:off x="2826148" y="1175657"/>
            <a:ext cx="6539701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C42D8-FAD3-4DC3-95B1-82866ADA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0767"/>
            <a:ext cx="10515600" cy="56961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第二常见的错误（扣</a:t>
            </a:r>
            <a:r>
              <a:rPr lang="en-US" altLang="zh-CN" dirty="0"/>
              <a:t>0.4</a:t>
            </a:r>
            <a:r>
              <a:rPr lang="zh-CN" altLang="en-US" dirty="0"/>
              <a:t>分）       </a:t>
            </a:r>
            <a:r>
              <a:rPr lang="en-US" altLang="zh-CN" dirty="0"/>
              <a:t>9.4%</a:t>
            </a:r>
          </a:p>
          <a:p>
            <a:pPr marL="0" indent="0">
              <a:buNone/>
            </a:pPr>
            <a:r>
              <a:rPr lang="zh-CN" altLang="en-US" dirty="0"/>
              <a:t>题目要求求出结果并绘图，部分同学没有输出显示结果。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参考代码结果：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932137-4814-4A71-AC9B-6B3529EF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565"/>
            <a:ext cx="3540401" cy="14188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5A0479-A360-489F-B4BB-F8068EB98237}"/>
              </a:ext>
            </a:extLst>
          </p:cNvPr>
          <p:cNvSpPr txBox="1"/>
          <p:nvPr/>
        </p:nvSpPr>
        <p:spPr>
          <a:xfrm>
            <a:off x="838200" y="3827282"/>
            <a:ext cx="107661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其他少见错误（扣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1.5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所求的非零输入响应，即使用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f(t)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求解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6.7%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初始条件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[</a:t>
            </a:r>
            <a:r>
              <a:rPr kumimoji="0" lang="es-E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y(0)==0 Dy(0)==1]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错误       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等式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[</a:t>
            </a:r>
            <a:r>
              <a:rPr kumimoji="0" lang="es-E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eqn = D2y+2*Dy+y==0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错误     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1.2%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13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84865C-4B6B-8448-A3D7-03F73FB2E443}"/>
                  </a:ext>
                </a:extLst>
              </p:cNvPr>
              <p:cNvSpPr txBox="1"/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四</m:t>
                    </m:r>
                    <m:r>
                      <a:rPr kumimoji="1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优秀作图（</a:t>
                </a:r>
                <a:r>
                  <a:rPr kumimoji="1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方法二）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id="{6884865C-4B6B-8448-A3D7-03F73FB2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1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30995" t="38096" r="38240" b="17959"/>
          <a:stretch/>
        </p:blipFill>
        <p:spPr>
          <a:xfrm>
            <a:off x="2779733" y="1081005"/>
            <a:ext cx="6632532" cy="53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697DC-EC96-47C6-9152-FF93F5CAD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951"/>
            <a:ext cx="10515600" cy="59130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更少见错误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4.1 </a:t>
            </a:r>
            <a:r>
              <a:rPr lang="zh-CN" altLang="en-US" dirty="0"/>
              <a:t>横纵坐标标注错误，或未标注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4.2 </a:t>
            </a:r>
            <a:r>
              <a:rPr lang="zh-CN" altLang="en-US" dirty="0"/>
              <a:t>函数</a:t>
            </a:r>
            <a:r>
              <a:rPr lang="en-US" altLang="zh-CN" dirty="0" err="1"/>
              <a:t>fplot</a:t>
            </a:r>
            <a:r>
              <a:rPr lang="zh-CN" altLang="en-US" dirty="0"/>
              <a:t>使用错误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4.3 </a:t>
            </a:r>
            <a:r>
              <a:rPr lang="zh-CN" altLang="en-US" dirty="0"/>
              <a:t>没有绘图结果</a:t>
            </a:r>
          </a:p>
        </p:txBody>
      </p:sp>
    </p:spTree>
    <p:extLst>
      <p:ext uri="{BB962C8B-B14F-4D97-AF65-F5344CB8AC3E}">
        <p14:creationId xmlns:p14="http://schemas.microsoft.com/office/powerpoint/2010/main" val="7635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0F164-6F63-4DD2-BD3E-08068DF4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42" y="2042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参考代码及结果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8F3E28-19F8-4895-A398-DCC878C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5" y="796062"/>
            <a:ext cx="5608806" cy="52658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725FF0-7433-42CC-90F5-88472E08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94" y="982768"/>
            <a:ext cx="5822185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171D4-D4F2-465A-8ACB-45EF4092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9269A1-0296-4B5F-A6E5-8FD13B3BAE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0882" y="1592030"/>
            <a:ext cx="527431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171D4-D4F2-465A-8ACB-45EF4092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119D30-751C-460F-8945-2F93346588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1829" y="1571173"/>
            <a:ext cx="522732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171D4-D4F2-465A-8ACB-45EF4092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8C828-7BCE-4107-AD35-AABA6C1BDA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2346" y="1591736"/>
            <a:ext cx="5274310" cy="42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68859476"/>
  <p:tag name="KSO_WM_UNIT_PLACING_PICTURE_USER_VIEWPORT" val="{&quot;height&quot;:8100,&quot;width&quot;:915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33125548"/>
  <p:tag name="KSO_WM_UNIT_PLACING_PICTURE_USER_VIEWPORT" val="{&quot;height&quot;:10860,&quot;width&quot;:1311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767</Words>
  <Application>Microsoft Office PowerPoint</Application>
  <PresentationFormat>宽屏</PresentationFormat>
  <Paragraphs>86</Paragraphs>
  <Slides>40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等线</vt:lpstr>
      <vt:lpstr>等线 Light</vt:lpstr>
      <vt:lpstr>Arial</vt:lpstr>
      <vt:lpstr>Cambria Math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Lab2 错题分析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6.优秀作图赏析（部分）</vt:lpstr>
      <vt:lpstr>6.优秀作图赏析（部分）</vt:lpstr>
      <vt:lpstr>6.优秀作图赏析（部分）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6.优秀作图赏析（部分）</vt:lpstr>
      <vt:lpstr>6.优秀作图赏析（部分）</vt:lpstr>
      <vt:lpstr>6.优秀作图赏析（部分）</vt:lpstr>
      <vt:lpstr>PowerPoint 演示文稿</vt:lpstr>
      <vt:lpstr>初始条件设置错误（错误示例）</vt:lpstr>
      <vt:lpstr>初始条件设置错误（错误示例）</vt:lpstr>
      <vt:lpstr>注意！</vt:lpstr>
      <vt:lpstr>Matlab中对于微分方程初始条件的处理</vt:lpstr>
      <vt:lpstr>等式错误</vt:lpstr>
      <vt:lpstr>参考答案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Lab2 错题分析</dc:title>
  <dc:creator>8613120903054</dc:creator>
  <cp:lastModifiedBy>8613120903054</cp:lastModifiedBy>
  <cp:revision>4</cp:revision>
  <dcterms:created xsi:type="dcterms:W3CDTF">2020-04-16T14:52:50Z</dcterms:created>
  <dcterms:modified xsi:type="dcterms:W3CDTF">2020-04-16T15:26:05Z</dcterms:modified>
</cp:coreProperties>
</file>